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8" r:id="rId4"/>
    <p:sldId id="269" r:id="rId5"/>
    <p:sldId id="270" r:id="rId6"/>
    <p:sldId id="271" r:id="rId7"/>
    <p:sldId id="272" r:id="rId8"/>
    <p:sldId id="257" r:id="rId9"/>
    <p:sldId id="274" r:id="rId10"/>
    <p:sldId id="273" r:id="rId11"/>
    <p:sldId id="258" r:id="rId12"/>
    <p:sldId id="276" r:id="rId13"/>
    <p:sldId id="275" r:id="rId14"/>
    <p:sldId id="259" r:id="rId15"/>
    <p:sldId id="283" r:id="rId16"/>
    <p:sldId id="285" r:id="rId17"/>
    <p:sldId id="293" r:id="rId18"/>
    <p:sldId id="294" r:id="rId19"/>
    <p:sldId id="295" r:id="rId20"/>
    <p:sldId id="288" r:id="rId21"/>
    <p:sldId id="289" r:id="rId22"/>
    <p:sldId id="290" r:id="rId23"/>
    <p:sldId id="291" r:id="rId24"/>
    <p:sldId id="296" r:id="rId25"/>
    <p:sldId id="297" r:id="rId26"/>
    <p:sldId id="262" r:id="rId27"/>
    <p:sldId id="298" r:id="rId28"/>
    <p:sldId id="299" r:id="rId29"/>
    <p:sldId id="264" r:id="rId30"/>
    <p:sldId id="300" r:id="rId31"/>
    <p:sldId id="301" r:id="rId32"/>
    <p:sldId id="302" r:id="rId33"/>
    <p:sldId id="304" r:id="rId34"/>
    <p:sldId id="303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266" r:id="rId48"/>
    <p:sldId id="267" r:id="rId49"/>
    <p:sldId id="278" r:id="rId50"/>
    <p:sldId id="277" r:id="rId51"/>
    <p:sldId id="279" r:id="rId52"/>
    <p:sldId id="29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>
      <p:cViewPr>
        <p:scale>
          <a:sx n="70" d="100"/>
          <a:sy n="70" d="100"/>
        </p:scale>
        <p:origin x="-4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38557D-56A3-4485-83B5-1FA541F2EFA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Тестовый контроль по теоретическим занятиям по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ПМ.04 «Изготовление ортодонтических аппаратов»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для  студентов 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3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курса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отделения  «Стоматология ортопедическая»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6215082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преподаватель: Осипова И.С.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240360" cy="21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5" name="Picture 1" descr="C:\Users\User\Desktop\для тестов презентации\689522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928958" cy="2503383"/>
          </a:xfrm>
          <a:prstGeom prst="rect">
            <a:avLst/>
          </a:prstGeom>
          <a:noFill/>
        </p:spPr>
      </p:pic>
      <p:pic>
        <p:nvPicPr>
          <p:cNvPr id="31745" name="Picture 1" descr="C:\Users\User\Desktop\для тестов презентаци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00438"/>
            <a:ext cx="2143125" cy="214312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715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4.К основным опорно-удерживающим элементам ортодонтического аппарата относят: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коронки, кольца, каппы, кламмеры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крючки, трубки, касательные </a:t>
            </a:r>
            <a:r>
              <a:rPr lang="ru-RU" sz="2800" dirty="0" err="1" smtClean="0">
                <a:hlinkClick r:id="rId3" action="ppaction://hlinksldjump"/>
              </a:rPr>
              <a:t>балочки</a:t>
            </a:r>
            <a:endParaRPr lang="ru-RU" sz="2800" dirty="0" smtClean="0"/>
          </a:p>
          <a:p>
            <a:pPr algn="ctr"/>
            <a:endParaRPr lang="ru-RU" sz="2800" b="1" dirty="0" smtClean="0"/>
          </a:p>
        </p:txBody>
      </p:sp>
      <p:pic>
        <p:nvPicPr>
          <p:cNvPr id="11266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0050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25" name="Picture 5" descr="C:\Users\User\Desktop\для тестов презентации\78853712_0d99e16cc4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1744513" cy="1819278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26876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опорно-удерживающие приспособления: </a:t>
            </a:r>
          </a:p>
          <a:p>
            <a:r>
              <a:rPr lang="ru-RU" dirty="0" smtClean="0"/>
              <a:t>коронки, кольца, каппы, кламмеры, фиксаторы, опорные дуги, базисы. </a:t>
            </a:r>
          </a:p>
          <a:p>
            <a:r>
              <a:rPr lang="ru-RU" dirty="0" smtClean="0"/>
              <a:t>Их назначение — прочно удерживать аппарат в полости рта.</a:t>
            </a:r>
            <a:endParaRPr lang="ru-RU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24944"/>
            <a:ext cx="33234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5" name="Picture 1" descr="C:\Users\User\Desktop\для тестов презентации\689522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928958" cy="2503383"/>
          </a:xfrm>
          <a:prstGeom prst="rect">
            <a:avLst/>
          </a:prstGeom>
          <a:noFill/>
        </p:spPr>
      </p:pic>
      <p:pic>
        <p:nvPicPr>
          <p:cNvPr id="31745" name="Picture 1" descr="C:\Users\User\Desktop\для тестов презентаци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00438"/>
            <a:ext cx="2143125" cy="214312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5. Смыкание зубов и зубных дуг, при котором не нарушается функция жевания и обеспечивается устойчивость зубов, называется: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err="1" smtClean="0">
                <a:hlinkClick r:id="rId2" action="ppaction://hlinksldjump"/>
              </a:rPr>
              <a:t>диастема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err="1" smtClean="0">
                <a:hlinkClick r:id="rId2" action="ppaction://hlinksldjump"/>
              </a:rPr>
              <a:t>макродентия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smtClean="0">
                <a:hlinkClick r:id="rId2" action="ppaction://hlinksldjump"/>
              </a:rPr>
              <a:t>анатомическая шейка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smtClean="0">
                <a:hlinkClick r:id="rId3" action="ppaction://hlinksldjump"/>
              </a:rPr>
              <a:t>физиологический прикус</a:t>
            </a:r>
            <a:endParaRPr lang="ru-RU" sz="2800" dirty="0" smtClean="0"/>
          </a:p>
        </p:txBody>
      </p:sp>
      <p:pic>
        <p:nvPicPr>
          <p:cNvPr id="10245" name="Picture 5" descr="C:\Users\User\Desktop\для тестов презентации\images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1" y="3429001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для тестов презентации\1828247-dd240a8e2778eb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1981200" cy="19812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Осипова\для тестов презентации\9cf704db0b6391a4fa9ce769dd0ea07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4149080"/>
            <a:ext cx="2016224" cy="2016224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8092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1967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Физиологический прикус-это смыкание зубов обеих челюстей при различных движениях нижней челюсти. </a:t>
            </a:r>
          </a:p>
          <a:p>
            <a:r>
              <a:rPr lang="ru-RU" dirty="0" smtClean="0"/>
              <a:t>Стоматологи называют прикус также центральной окклюзией.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user\Мои документы\Осипова\для тестов презентации\грусть\smailiki-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1631465" cy="158417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Осипова\для тестов презентации\грусть\smailiki-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73216"/>
            <a:ext cx="1767057" cy="103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14356"/>
            <a:ext cx="8532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6. Чрезмерно большие размеры одного или нескольких зубов: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err="1" smtClean="0">
                <a:hlinkClick r:id="rId2" action="ppaction://hlinksldjump"/>
              </a:rPr>
              <a:t>микродентия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err="1" smtClean="0">
                <a:hlinkClick r:id="rId3" action="ppaction://hlinksldjump"/>
              </a:rPr>
              <a:t>макродентия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err="1" smtClean="0">
                <a:hlinkClick r:id="rId2" action="ppaction://hlinksldjump"/>
              </a:rPr>
              <a:t>диастема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err="1" smtClean="0">
                <a:hlinkClick r:id="rId2" action="ppaction://hlinksldjump"/>
              </a:rPr>
              <a:t>сверхкомплектность</a:t>
            </a:r>
            <a:endParaRPr lang="ru-RU" sz="2800" dirty="0" smtClean="0"/>
          </a:p>
          <a:p>
            <a:pPr>
              <a:lnSpc>
                <a:spcPct val="150000"/>
              </a:lnSpc>
            </a:pPr>
            <a:endParaRPr lang="ru-RU" sz="2800" b="1" dirty="0"/>
          </a:p>
        </p:txBody>
      </p:sp>
      <p:pic>
        <p:nvPicPr>
          <p:cNvPr id="1026" name="Picture 2" descr="C:\Users\User\Desktop\для тестов презентации\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3723" y="3429000"/>
            <a:ext cx="22202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Documents and Settings\user\Мои документы\Осипова\для тестов презентации\радость\smailiki-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92" y="4797152"/>
            <a:ext cx="1427008" cy="1260524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2936"/>
            <a:ext cx="39528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19675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Макродентия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macro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dens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dentis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зуб) – аномалия развития зубов, проявляющаяся в чрезмерно больших размерах одного, нескольких либо всех зубов.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339752" y="4509120"/>
            <a:ext cx="1800200" cy="36004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user\Мои документы\Осипова\для тестов презентации\грусть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20888"/>
            <a:ext cx="1820019" cy="148910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Осипова\для тестов презентации\грусть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9330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748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Ортодонтия — это раздел</a:t>
            </a:r>
          </a:p>
          <a:p>
            <a:pPr marL="514350" indent="-514350"/>
            <a:endParaRPr lang="ru-RU" sz="3200" b="1" dirty="0" smtClean="0"/>
          </a:p>
          <a:p>
            <a:r>
              <a:rPr lang="ru-RU" sz="2000" dirty="0" smtClean="0"/>
              <a:t>а) </a:t>
            </a:r>
            <a:r>
              <a:rPr lang="ru-RU" sz="2000" dirty="0" smtClean="0">
                <a:hlinkClick r:id="rId2" action="ppaction://hlinksldjump"/>
              </a:rPr>
              <a:t>ортопедической стоматологии, занимающийся изучением, предупреждением и лечением стойких аномалий зубов, зубных рядов, челюстно-лицевого скелета и их взаимоотношений</a:t>
            </a:r>
            <a:endParaRPr lang="ru-RU" sz="2000" dirty="0" smtClean="0"/>
          </a:p>
          <a:p>
            <a:r>
              <a:rPr lang="ru-RU" sz="2000" dirty="0" smtClean="0"/>
              <a:t>б) </a:t>
            </a:r>
            <a:r>
              <a:rPr lang="ru-RU" sz="2000" dirty="0" smtClean="0">
                <a:hlinkClick r:id="rId3" action="ppaction://hlinksldjump"/>
              </a:rPr>
              <a:t>стоматологии, управляющий ростом и развитием, нормализацией функции зубочелюстной системы, влияющий на  развитие смежных органов и всего организма</a:t>
            </a:r>
            <a:endParaRPr lang="ru-RU" sz="2000" dirty="0" smtClean="0"/>
          </a:p>
          <a:p>
            <a:r>
              <a:rPr lang="ru-RU" sz="2000" dirty="0" smtClean="0"/>
              <a:t>в) </a:t>
            </a:r>
            <a:r>
              <a:rPr lang="ru-RU" sz="2000" dirty="0" smtClean="0">
                <a:hlinkClick r:id="rId3" action="ppaction://hlinksldjump"/>
              </a:rPr>
              <a:t>стоматологии, занимающийся вопросами исправления положения зубов</a:t>
            </a:r>
            <a:endParaRPr lang="ru-RU" sz="2000" dirty="0" smtClean="0"/>
          </a:p>
          <a:p>
            <a:r>
              <a:rPr lang="ru-RU" sz="2000" dirty="0" smtClean="0"/>
              <a:t>г) </a:t>
            </a:r>
            <a:r>
              <a:rPr lang="ru-RU" sz="2000" dirty="0" smtClean="0">
                <a:hlinkClick r:id="rId3" action="ppaction://hlinksldjump"/>
              </a:rPr>
              <a:t>стоматологии, занимающийся вопросами предупреждения аномалии зубов, зубных рядов и прикуса</a:t>
            </a:r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16385" name="Picture 1" descr="C:\Users\User\Desktop\для тестов презентации\question mark ste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61" y="4786322"/>
            <a:ext cx="2762239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81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7. Количество зубов больше нормы: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err="1" smtClean="0">
                <a:hlinkClick r:id="rId2" action="ppaction://hlinksldjump"/>
              </a:rPr>
              <a:t>адентия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err="1" smtClean="0">
                <a:hlinkClick r:id="rId2" action="ppaction://hlinksldjump"/>
              </a:rPr>
              <a:t>макродентия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err="1" smtClean="0">
                <a:hlinkClick r:id="rId2" action="ppaction://hlinksldjump"/>
              </a:rPr>
              <a:t>диастема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err="1" smtClean="0">
                <a:hlinkClick r:id="rId3" action="ppaction://hlinksldjump"/>
              </a:rPr>
              <a:t>сверхкомплектность</a:t>
            </a:r>
            <a:endParaRPr lang="ru-RU" sz="2800" dirty="0" smtClean="0"/>
          </a:p>
          <a:p>
            <a:endParaRPr lang="ru-RU" sz="2800" b="1" dirty="0"/>
          </a:p>
        </p:txBody>
      </p:sp>
      <p:pic>
        <p:nvPicPr>
          <p:cNvPr id="6146" name="Picture 2" descr="C:\Users\User\Desktop\для тестов презентации\images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449437"/>
            <a:ext cx="4251785" cy="3184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для тестов презентации\загруженное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97152"/>
            <a:ext cx="2571768" cy="1865437"/>
          </a:xfrm>
          <a:prstGeom prst="rect">
            <a:avLst/>
          </a:prstGeom>
          <a:noFill/>
        </p:spPr>
      </p:pic>
      <p:pic>
        <p:nvPicPr>
          <p:cNvPr id="29698" name="Picture 2" descr="C:\Documents and Settings\user\Рабочий стол\лджло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52936"/>
            <a:ext cx="5165204" cy="27908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2474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Сверхкомплектность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гипердонтия</a:t>
            </a:r>
            <a:r>
              <a:rPr lang="ru-RU" sz="2000" b="1" dirty="0" smtClean="0"/>
              <a:t>) — аномалия числа зубов, выражающаяся в наличии сверхкомплектных зубов (у человека — более чем 20 молочных или 32 постоянных зубов). Встречается в наше время очень часто.</a:t>
            </a:r>
            <a:endParaRPr lang="ru-RU" sz="2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347864" y="3573016"/>
            <a:ext cx="1080120" cy="7200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164288" y="3933056"/>
            <a:ext cx="864096" cy="50405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для тестов презентаци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2143125" cy="2133600"/>
          </a:xfrm>
          <a:prstGeom prst="rect">
            <a:avLst/>
          </a:prstGeom>
          <a:noFill/>
        </p:spPr>
      </p:pic>
      <p:pic>
        <p:nvPicPr>
          <p:cNvPr id="6146" name="Picture 2" descr="C:\Documents and Settings\user\Мои документы\Осипова\для тестов презентации\грусть\smailiki-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1549127" cy="2038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8100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8. Молочные зубы</a:t>
            </a:r>
            <a:r>
              <a:rPr lang="ru-RU" sz="2800" dirty="0" smtClean="0"/>
              <a:t>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серые, одинаковые размеры коронки  с постоянными зубами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голубоватые, размеры коронок меньше постоянных зубов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smtClean="0">
                <a:hlinkClick r:id="rId2" action="ppaction://hlinksldjump"/>
              </a:rPr>
              <a:t>желтоватые, размеры коронок больше постоянных зубов</a:t>
            </a:r>
            <a:endParaRPr lang="ru-RU" sz="2800" dirty="0" smtClean="0"/>
          </a:p>
          <a:p>
            <a:endParaRPr lang="ru-RU" sz="2800" b="1" dirty="0" smtClean="0"/>
          </a:p>
          <a:p>
            <a:endParaRPr lang="ru-RU" sz="2800" dirty="0" smtClean="0"/>
          </a:p>
        </p:txBody>
      </p:sp>
      <p:pic>
        <p:nvPicPr>
          <p:cNvPr id="7170" name="Picture 2" descr="C:\Users\User\Desktop\для тестов презентации\images (7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744" y="3500438"/>
            <a:ext cx="2606659" cy="290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для тестов презентации\smailiki-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1644813" cy="11239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5567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Моло́чные</a:t>
            </a:r>
            <a:r>
              <a:rPr lang="ru-RU" dirty="0" smtClean="0"/>
              <a:t> </a:t>
            </a:r>
            <a:r>
              <a:rPr lang="ru-RU" dirty="0" err="1" smtClean="0"/>
              <a:t>зу́бы</a:t>
            </a:r>
            <a:r>
              <a:rPr lang="ru-RU" dirty="0" smtClean="0"/>
              <a:t> — первый комплект зубов у людей и многих других млекопитающих.</a:t>
            </a:r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24944"/>
            <a:ext cx="4381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user\Мои документы\Осипова\для тестов презентации\грусть\smailiki-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1584176" cy="1403127"/>
          </a:xfrm>
          <a:prstGeom prst="rect">
            <a:avLst/>
          </a:prstGeom>
          <a:noFill/>
        </p:spPr>
      </p:pic>
      <p:pic>
        <p:nvPicPr>
          <p:cNvPr id="8195" name="Picture 3" descr="C:\Documents and Settings\user\Мои документы\Осипова\для тестов презентации\грусть\smailiki-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09120"/>
            <a:ext cx="1533698" cy="1533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8388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9. Сменный прикус</a:t>
            </a:r>
            <a:r>
              <a:rPr lang="ru-RU" sz="3200" dirty="0" smtClean="0"/>
              <a:t>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период смены молочных зубов постоянными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зубы и альвеолярные отростки в переднем отделе наклонены вперед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smtClean="0">
                <a:hlinkClick r:id="rId3" action="ppaction://hlinksldjump"/>
              </a:rPr>
              <a:t>полное отсутствие зубов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8194" name="Picture 2" descr="C:\Users\User\Desktop\для тестов презентации\images (6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094" y="2420888"/>
            <a:ext cx="4095906" cy="409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53354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959"/>
            <a:ext cx="3454628" cy="30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105273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Сменный прикус - это явление, которое наблюдается у детей в период с 6 до 12 лет. Для сменного прикуса характерно расшатывание и выпадение молочных (временных) зубов и постепенное появление постоянных. В этот период происходит самый значительный рост челюстей, который зависит от развития и прорезывания  постоянных зубов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Documents and Settings\user\Мои документы\Осипова\для тестов презентации\грусть\smailiki-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1030213" cy="1030213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Мои документы\Осипова\для тестов презентации\грусть\smailiki-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933056"/>
            <a:ext cx="1485503" cy="148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10. Вид  физиологического прикуса, при котором зубы и альвеолярные отростки в переднем участке наклонены вперед:</a:t>
            </a:r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err="1" smtClean="0">
                <a:hlinkClick r:id="rId2" action="ppaction://hlinksldjump"/>
              </a:rPr>
              <a:t>бипрогнатия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прямой прикус</a:t>
            </a:r>
            <a:endParaRPr lang="ru-RU" sz="2800" dirty="0" smtClean="0"/>
          </a:p>
          <a:p>
            <a:r>
              <a:rPr lang="ru-RU" sz="2800" dirty="0" smtClean="0"/>
              <a:t>в)</a:t>
            </a:r>
            <a:r>
              <a:rPr lang="ru-RU" sz="2800" dirty="0" err="1" smtClean="0">
                <a:hlinkClick r:id="rId3" action="ppaction://hlinksldjump"/>
              </a:rPr>
              <a:t>ортогнатический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smtClean="0">
                <a:hlinkClick r:id="rId3" action="ppaction://hlinksldjump"/>
              </a:rPr>
              <a:t>физиологическая </a:t>
            </a:r>
            <a:r>
              <a:rPr lang="ru-RU" sz="2800" dirty="0" err="1" smtClean="0">
                <a:hlinkClick r:id="rId3" action="ppaction://hlinksldjump"/>
              </a:rPr>
              <a:t>прогения</a:t>
            </a:r>
            <a:endParaRPr lang="ru-RU" sz="2800" dirty="0" smtClean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2050" name="Picture 2" descr="C:\Users\User\Desktop\для тестов презентации\smailiki-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12776"/>
            <a:ext cx="1042993" cy="144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</a:t>
            </a:r>
          </a:p>
          <a:p>
            <a:pPr algn="ctr"/>
            <a:endParaRPr lang="ru-RU" sz="2800" b="1" dirty="0" smtClean="0"/>
          </a:p>
        </p:txBody>
      </p:sp>
      <p:pic>
        <p:nvPicPr>
          <p:cNvPr id="1026" name="Picture 2" descr="C:\Documents and Settings\user\Рабочий стол\для тестов презентации\90.0.vsem_horoshego_nastroeniya!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221088"/>
            <a:ext cx="1944216" cy="1944216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Ортодонтия(греч. </a:t>
            </a:r>
            <a:r>
              <a:rPr lang="ru-RU" sz="2000" b="1" dirty="0" err="1" smtClean="0"/>
              <a:t>orthos</a:t>
            </a:r>
            <a:r>
              <a:rPr lang="ru-RU" sz="2000" b="1" dirty="0" smtClean="0"/>
              <a:t> — прямой, лат. </a:t>
            </a:r>
            <a:r>
              <a:rPr lang="ru-RU" sz="2000" b="1" dirty="0" err="1" smtClean="0"/>
              <a:t>dens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dentis</a:t>
            </a:r>
            <a:r>
              <a:rPr lang="ru-RU" sz="2000" b="1" dirty="0" smtClean="0"/>
              <a:t> — зуб) — раздел стоматологии, занимающийся изучением этиологии, диагностики, методов профилактики и лечения </a:t>
            </a:r>
            <a:r>
              <a:rPr lang="ru-RU" sz="2000" b="1" dirty="0" err="1" smtClean="0"/>
              <a:t>зубо-челюстных</a:t>
            </a:r>
            <a:r>
              <a:rPr lang="ru-RU" sz="2000" b="1" dirty="0" smtClean="0"/>
              <a:t> аномалий. Преимущественным объектом вмешательств в ортодонтии является </a:t>
            </a:r>
            <a:r>
              <a:rPr lang="ru-RU" sz="2000" b="1" dirty="0" err="1" smtClean="0"/>
              <a:t>жевательно-речевой</a:t>
            </a:r>
            <a:r>
              <a:rPr lang="ru-RU" sz="2000" b="1" dirty="0" smtClean="0"/>
              <a:t> аппарат детей и подростков.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user\Мои документы\Осипова\для тестов презентации\радость\smailiki-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1955651" cy="1303767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852936"/>
            <a:ext cx="3168352" cy="37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Бипрогнатия</a:t>
            </a:r>
            <a:r>
              <a:rPr lang="ru-RU" dirty="0" smtClean="0"/>
              <a:t> - одна из форм физиологического прикуса, при которой передние зубы с их альвеолярными отростками наклонены вперёд. </a:t>
            </a:r>
            <a:r>
              <a:rPr lang="ru-RU" dirty="0" err="1" smtClean="0"/>
              <a:t>Бипрогнатия</a:t>
            </a:r>
            <a:r>
              <a:rPr lang="ru-RU" dirty="0" smtClean="0"/>
              <a:t> является этнической особенностью прикуса.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для тестов презентации\smailiki-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72140"/>
            <a:ext cx="1632866" cy="952505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Мои документы\Осипова\для тестов презентации\грусть\6384398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696" y="1556792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7129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</a:t>
            </a:r>
            <a:r>
              <a:rPr lang="ru-RU" sz="2800" dirty="0" smtClean="0"/>
              <a:t>.</a:t>
            </a:r>
            <a:r>
              <a:rPr lang="ru-RU" sz="2800" b="1" dirty="0" smtClean="0"/>
              <a:t> Вид  физиологического прикуса, при котором верхние фронтальные зубы перекрывают нижние на 1/3 длины коронки:</a:t>
            </a:r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err="1" smtClean="0">
                <a:hlinkClick r:id="rId2" action="ppaction://hlinksldjump"/>
              </a:rPr>
              <a:t>бипрогнатия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2" action="ppaction://hlinksldjump"/>
              </a:rPr>
              <a:t>прямой прикус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err="1" smtClean="0">
                <a:hlinkClick r:id="rId3" action="ppaction://hlinksldjump"/>
              </a:rPr>
              <a:t>ортогнатический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smtClean="0">
                <a:hlinkClick r:id="rId2" action="ppaction://hlinksldjump"/>
              </a:rPr>
              <a:t>физиологическая </a:t>
            </a:r>
            <a:r>
              <a:rPr lang="ru-RU" sz="2800" dirty="0" err="1" smtClean="0">
                <a:hlinkClick r:id="rId2" action="ppaction://hlinksldjump"/>
              </a:rPr>
              <a:t>прогения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  правильный!!!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Ортогнатический</a:t>
            </a:r>
            <a:r>
              <a:rPr lang="ru-RU" dirty="0" smtClean="0"/>
              <a:t> прикус - когда смыкается (</a:t>
            </a:r>
            <a:r>
              <a:rPr lang="ru-RU" dirty="0" err="1" smtClean="0"/>
              <a:t>контакирует</a:t>
            </a:r>
            <a:r>
              <a:rPr lang="ru-RU" dirty="0" smtClean="0"/>
              <a:t>) максимальное количество зубов между собой, причем это смыкание происходит правильно. При </a:t>
            </a:r>
            <a:r>
              <a:rPr lang="ru-RU" dirty="0" err="1" smtClean="0"/>
              <a:t>ортогнотическом</a:t>
            </a:r>
            <a:r>
              <a:rPr lang="ru-RU" dirty="0" smtClean="0"/>
              <a:t> прикусе верхние центральные зуба перекрывают спереди нижние.</a:t>
            </a:r>
            <a:endParaRPr lang="ru-RU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3674740" cy="224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0648"/>
            <a:ext cx="385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4513" name="Picture 1" descr="C:\Documents and Settings\user\Мои документы\Осипова\для тестов презентации\грусть\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19" y="4509120"/>
            <a:ext cx="2384265" cy="1950762"/>
          </a:xfrm>
          <a:prstGeom prst="rect">
            <a:avLst/>
          </a:prstGeom>
          <a:noFill/>
        </p:spPr>
      </p:pic>
      <p:pic>
        <p:nvPicPr>
          <p:cNvPr id="64514" name="Picture 2" descr="C:\Documents and Settings\user\Мои документы\Осипова\для тестов презентации\грусть\smailiki-2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564904"/>
            <a:ext cx="1314822" cy="131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262631"/>
            <a:ext cx="91440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12.Бреккет-система относится 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съемным аппаратам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несъемным аппаратам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ретейнерам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user\Мои документы\Осипова\для тестов презентации\вопрос\0_19531_244cb32a_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617940"/>
            <a:ext cx="3744416" cy="22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7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47155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Брекет-системы</a:t>
            </a:r>
            <a:r>
              <a:rPr lang="ru-RU" dirty="0" smtClean="0"/>
              <a:t> - (</a:t>
            </a:r>
            <a:r>
              <a:rPr lang="ru-RU" dirty="0" err="1" smtClean="0"/>
              <a:t>брекеты</a:t>
            </a:r>
            <a:r>
              <a:rPr lang="ru-RU" dirty="0" smtClean="0"/>
              <a:t>) (ортодонтические скобы, от англ. </a:t>
            </a:r>
            <a:r>
              <a:rPr lang="ru-RU" dirty="0" err="1" smtClean="0"/>
              <a:t>bracket</a:t>
            </a:r>
            <a:r>
              <a:rPr lang="ru-RU" dirty="0" smtClean="0"/>
              <a:t> — скобка) — сложные ортодонтические устройства, для коррекции положения зубов при нарушениях прикуса, неровности зубного ряда. Представляют собой устройства, которые фиксируются при помощи ортодонтического клея (бонда) на наружную или внутреннюю поверхность зубов</a:t>
            </a:r>
            <a:endParaRPr lang="ru-RU" dirty="0"/>
          </a:p>
        </p:txBody>
      </p:sp>
      <p:pic>
        <p:nvPicPr>
          <p:cNvPr id="61442" name="Picture 2" descr="C:\Documents and Settings\user\Мои документы\Осипова\для тестов презентации\0_4a193_8f0552f7_L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62264"/>
            <a:ext cx="2195736" cy="219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76672"/>
            <a:ext cx="385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0417" name="Picture 1" descr="C:\Documents and Settings\user\Мои документы\Осипова\для тестов презентации\грусть\smailiki-112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1581894" cy="1555529"/>
          </a:xfrm>
          <a:prstGeom prst="rect">
            <a:avLst/>
          </a:prstGeom>
          <a:noFill/>
        </p:spPr>
      </p:pic>
      <p:pic>
        <p:nvPicPr>
          <p:cNvPr id="60418" name="Picture 2" descr="C:\Documents and Settings\user\Мои документы\Осипова\для тестов презентации\грусть\smailiki-4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365104"/>
            <a:ext cx="1878063" cy="166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604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13.Диастема — это расстояние между</a:t>
            </a:r>
          </a:p>
          <a:p>
            <a:endParaRPr lang="ru-RU" sz="3200" b="1" dirty="0" smtClean="0"/>
          </a:p>
          <a:p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центральными резцами более 1 мм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центральным и боковым резцами более 1 мм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err="1" smtClean="0">
                <a:hlinkClick r:id="rId3" action="ppaction://hlinksldjump"/>
              </a:rPr>
              <a:t>премолярами</a:t>
            </a:r>
            <a:r>
              <a:rPr lang="ru-RU" sz="2800" dirty="0" smtClean="0">
                <a:hlinkClick r:id="rId3" action="ppaction://hlinksldjump"/>
              </a:rPr>
              <a:t> более 1 мм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err="1" smtClean="0">
                <a:hlinkClick r:id="rId3" action="ppaction://hlinksldjump"/>
              </a:rPr>
              <a:t>премолярами</a:t>
            </a:r>
            <a:r>
              <a:rPr lang="ru-RU" sz="2800" dirty="0" smtClean="0">
                <a:hlinkClick r:id="rId3" action="ppaction://hlinksldjump"/>
              </a:rPr>
              <a:t> и молярами более 1 мм </a:t>
            </a:r>
            <a:endParaRPr lang="ru-RU" sz="2800" dirty="0"/>
          </a:p>
        </p:txBody>
      </p:sp>
      <p:pic>
        <p:nvPicPr>
          <p:cNvPr id="59393" name="Picture 1" descr="C:\Documents and Settings\user\Мои документы\Осипова\для тестов презентации\вопрос\105345196_ques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89040"/>
            <a:ext cx="2987203" cy="277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3757960" cy="25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707904" y="4437112"/>
            <a:ext cx="576064" cy="8640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126876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Диастема</a:t>
            </a:r>
            <a:r>
              <a:rPr lang="ru-RU" dirty="0" smtClean="0"/>
              <a:t> — довольно распространенная аномалия расположения зубов, при которой между центральными (медиальными) резцами зубных рядов образуется щель (промежуток), ширина ее колеблется, в большинстве случаев, от 1 до 5-6 мм. В тяжелых клинических ситуациях </a:t>
            </a:r>
            <a:r>
              <a:rPr lang="ru-RU" dirty="0" err="1" smtClean="0"/>
              <a:t>диастема</a:t>
            </a:r>
            <a:r>
              <a:rPr lang="ru-RU" dirty="0" smtClean="0"/>
              <a:t> может достигать 10 мм.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для тестов презентации\888601_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852936"/>
            <a:ext cx="2071670" cy="20716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Ответ неверный!!!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http://img2.1001golos.ru/ratings/219000/218563/pic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276872"/>
            <a:ext cx="2000268" cy="200026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3671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7345" name="Picture 1" descr="C:\Documents and Settings\user\Мои документы\Осипова\для тестов презентации\грусть\smailiki-1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1749139" cy="1807444"/>
          </a:xfrm>
          <a:prstGeom prst="rect">
            <a:avLst/>
          </a:prstGeom>
          <a:noFill/>
        </p:spPr>
      </p:pic>
      <p:pic>
        <p:nvPicPr>
          <p:cNvPr id="57346" name="Picture 2" descr="C:\Documents and Settings\user\Мои документы\Осипова\для тестов презентации\грусть\smailiki-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12776"/>
            <a:ext cx="2301974" cy="241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635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14.Какой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кламмер обеспечивает хорошую ретенцию аппаратов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кламмер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Дуйзингса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кламмер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Нападова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кламмер Адамса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кламмер Джексона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Documents and Settings\user\Мои документы\Осипова\для тестов презентации\вопрос\smailiki-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01008"/>
            <a:ext cx="1481311" cy="20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64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00445" y="1572163"/>
            <a:ext cx="2883454" cy="328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051720" y="3717032"/>
            <a:ext cx="720080" cy="7200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04664"/>
            <a:ext cx="385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4273" name="Picture 1" descr="C:\Documents and Settings\user\Мои документы\Осипова\для тестов презентации\грусть\smailiki-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1725910" cy="1754675"/>
          </a:xfrm>
          <a:prstGeom prst="rect">
            <a:avLst/>
          </a:prstGeom>
          <a:noFill/>
        </p:spPr>
      </p:pic>
      <p:pic>
        <p:nvPicPr>
          <p:cNvPr id="54274" name="Picture 2" descr="C:\Documents and Settings\user\Мои документы\Осипова\для тестов презентации\грусть\smailiki-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1750293" cy="175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-67429"/>
            <a:ext cx="89644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.Каппа-зубная служит для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перемещения отдельных зубов в вестибулярном направлении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дезокклюзии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, защиты зубов от химических агентов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перемещения групп зубов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медио-дистальном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 направлении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Documents and Settings\user\Мои документы\Осипова\для тестов презентации\вопрос\smailiki-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725144"/>
            <a:ext cx="1442704" cy="182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241064" cy="21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3503662" cy="25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172400" y="6309320"/>
            <a:ext cx="720080" cy="54868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4229" y="188640"/>
            <a:ext cx="3855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1201" name="Picture 1" descr="C:\Documents and Settings\user\Мои документы\Осипова\для тестов презентации\888601_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1895872" cy="1895872"/>
          </a:xfrm>
          <a:prstGeom prst="rect">
            <a:avLst/>
          </a:prstGeom>
          <a:noFill/>
        </p:spPr>
      </p:pic>
      <p:pic>
        <p:nvPicPr>
          <p:cNvPr id="51202" name="Picture 2" descr="C:\Documents and Settings\user\Мои документы\Осипова\для тестов презентации\грусть\smailiki-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140968"/>
            <a:ext cx="1405112" cy="184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Подведение результатов: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2" action="ppaction://hlinksldjump"/>
              </a:rPr>
              <a:t>не допустил(а) ошибок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3" action="ppaction://hlinksldjump"/>
              </a:rPr>
              <a:t>допустил(а) – 1-2 ошибки  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4" action="ppaction://hlinksldjump"/>
              </a:rPr>
              <a:t>допустил(а) – 3-4 ошибки  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5" action="ppaction://hlinksldjump"/>
              </a:rPr>
              <a:t>допустил(а)  - 5 и более ошибок  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pic>
        <p:nvPicPr>
          <p:cNvPr id="3075" name="Picture 3" descr="http://www.cool-birthday.com/b/gif/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9226"/>
            <a:ext cx="2500298" cy="1958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071546"/>
            <a:ext cx="4009107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relaxedInse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3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57950" y="60722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pic>
        <p:nvPicPr>
          <p:cNvPr id="1026" name="Picture 2" descr="C:\Users\User\Desktop\для тестов презентации\smailiki-1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929198"/>
            <a:ext cx="1071558" cy="1071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785794"/>
            <a:ext cx="292895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20" name="Picture 4" descr="http://www.animashka.info/_ph/61/1/81156445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5860" y="4857760"/>
            <a:ext cx="252130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500174"/>
            <a:ext cx="501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3313" name="Picture 1" descr="C:\Users\User\Desktop\для тестов презентации\medium_pri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643314"/>
            <a:ext cx="4759499" cy="2928934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1549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Форма зубных дуг у новорожденного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полукруглая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эллипсоидная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параболическая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асимметричная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0"/>
            <a:ext cx="2917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10081"/>
            <a:ext cx="283282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3</a:t>
            </a:r>
            <a:endParaRPr lang="ru-RU" sz="413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35841" name="Picture 1" descr="C:\Users\User\Desktop\для тестов презентации\6384398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702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2917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71480"/>
            <a:ext cx="292895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4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ru-RU" sz="34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7890" name="Picture 2" descr="http://i2.beon.ru/0/88/1128800/84/32837684/2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5149"/>
            <a:ext cx="28956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142852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user\Рабочий стол\для тестов презентации\497199_11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00438"/>
            <a:ext cx="2095642" cy="2095642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7" name="Picture 1" descr="C:\Documents and Settings\user\Рабочий стол\пнге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00808"/>
            <a:ext cx="309745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для тестов презентации\888601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2685680" cy="2685680"/>
          </a:xfrm>
          <a:prstGeom prst="rect">
            <a:avLst/>
          </a:prstGeom>
          <a:noFill/>
        </p:spPr>
      </p:pic>
      <p:pic>
        <p:nvPicPr>
          <p:cNvPr id="1025" name="Picture 1" descr="C:\Users\User\Desktop\для тестов презентации\6895221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2928958" cy="2503383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для тестов презентации\images (5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6948264" cy="45720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0"/>
            <a:ext cx="8643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3.Первый период молочного прикуса</a:t>
            </a:r>
            <a:r>
              <a:rPr lang="ru-RU" sz="2400" b="1" dirty="0" smtClean="0"/>
              <a:t>: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а) </a:t>
            </a:r>
            <a:r>
              <a:rPr lang="ru-RU" sz="2400" dirty="0" smtClean="0">
                <a:hlinkClick r:id="rId3" action="ppaction://hlinksldjump"/>
              </a:rPr>
              <a:t>от 3,5 лед до 6</a:t>
            </a:r>
            <a:endParaRPr lang="ru-RU" sz="2400" dirty="0" smtClean="0"/>
          </a:p>
          <a:p>
            <a:r>
              <a:rPr lang="ru-RU" sz="2400" dirty="0" smtClean="0"/>
              <a:t>б) </a:t>
            </a:r>
            <a:r>
              <a:rPr lang="ru-RU" sz="2400" dirty="0" smtClean="0">
                <a:hlinkClick r:id="rId3" action="ppaction://hlinksldjump"/>
              </a:rPr>
              <a:t>от 6 лет до 10 лет</a:t>
            </a:r>
            <a:endParaRPr lang="ru-RU" sz="2400" dirty="0" smtClean="0"/>
          </a:p>
          <a:p>
            <a:r>
              <a:rPr lang="ru-RU" sz="2400" dirty="0" smtClean="0"/>
              <a:t>в) </a:t>
            </a:r>
            <a:r>
              <a:rPr lang="ru-RU" sz="2400" dirty="0" smtClean="0">
                <a:hlinkClick r:id="rId4" action="ppaction://hlinksldjump"/>
              </a:rPr>
              <a:t>от момента прорезывания</a:t>
            </a:r>
          </a:p>
          <a:p>
            <a:r>
              <a:rPr lang="ru-RU" sz="2400" dirty="0" smtClean="0">
                <a:hlinkClick r:id="rId4" action="ppaction://hlinksldjump"/>
              </a:rPr>
              <a:t> зубов до 3,5 лет</a:t>
            </a:r>
            <a:endParaRPr lang="ru-RU" sz="2400" dirty="0" smtClean="0"/>
          </a:p>
          <a:p>
            <a:r>
              <a:rPr lang="ru-RU" sz="2400" dirty="0" smtClean="0"/>
              <a:t>г) </a:t>
            </a:r>
            <a:r>
              <a:rPr lang="ru-RU" sz="2400" dirty="0" smtClean="0">
                <a:hlinkClick r:id="rId3" action="ppaction://hlinksldjump"/>
              </a:rPr>
              <a:t>внутриутробная жизнь плода</a:t>
            </a:r>
            <a:endParaRPr lang="ru-RU" sz="2400" dirty="0" smtClean="0"/>
          </a:p>
          <a:p>
            <a:pPr algn="ctr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25" name="Picture 5" descr="C:\Users\User\Desktop\для тестов презентации\78853712_0d99e16cc4a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8628"/>
            <a:ext cx="2003507" cy="2089372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90872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Первый период молочного прикуса  характеризуется: </a:t>
            </a:r>
          </a:p>
          <a:p>
            <a:r>
              <a:rPr lang="ru-RU" dirty="0" smtClean="0"/>
              <a:t>а) тесным стоянием зубов (отсутствием промежутков между зубами); </a:t>
            </a:r>
          </a:p>
          <a:p>
            <a:r>
              <a:rPr lang="ru-RU" dirty="0" smtClean="0"/>
              <a:t>б) отсутствием стертости зубов; </a:t>
            </a:r>
          </a:p>
          <a:p>
            <a:r>
              <a:rPr lang="ru-RU" dirty="0" smtClean="0"/>
              <a:t>в) расположением верхнего и нижнего зубных рядов в одной фронтальной плоскости; 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ортогнатическим</a:t>
            </a:r>
            <a:r>
              <a:rPr lang="ru-RU" dirty="0" smtClean="0"/>
              <a:t> прикусом.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508</TotalTime>
  <Words>1057</Words>
  <Application>Microsoft Office PowerPoint</Application>
  <PresentationFormat>Экран (4:3)</PresentationFormat>
  <Paragraphs>173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2013-10-26T04:59:36Z</dcterms:created>
  <dcterms:modified xsi:type="dcterms:W3CDTF">2013-11-19T05:44:22Z</dcterms:modified>
</cp:coreProperties>
</file>